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Gelasio" pitchFamily="2" charset="0"/>
      <p:regular r:id="rId13"/>
    </p:embeddedFont>
    <p:embeddedFont>
      <p:font typeface="Gelasio SemiBold" pitchFamily="2" charset="0"/>
      <p:regular r:id="rId14"/>
      <p:bold r:id="rId1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8"/>
    <p:restoredTop sz="94610"/>
  </p:normalViewPr>
  <p:slideViewPr>
    <p:cSldViewPr snapToGrid="0" snapToObjects="1">
      <p:cViewPr varScale="1">
        <p:scale>
          <a:sx n="121" d="100"/>
          <a:sy n="121" d="100"/>
        </p:scale>
        <p:origin x="176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592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DCFB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6F0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925119" y="936501"/>
            <a:ext cx="4722763" cy="13289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Mia – Inteligentní český hlasový hub pro chytrou domácnost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478063"/>
            <a:ext cx="4722763" cy="12935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Komplexní technický, uživatelský a finanční rozbor | </a:t>
            </a:r>
            <a:r>
              <a:rPr lang="en-US" sz="11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Mia Industries s.r.o.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První hlasové řešení na tuzemském trhu s plně plynulým a přirozeným českým jazykovým rozhraním. Spojení lokálního soukromí, špičkové AI a udržitelného designu.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3931072"/>
            <a:ext cx="3313212" cy="275927"/>
          </a:xfrm>
          <a:prstGeom prst="roundRect">
            <a:avLst>
              <a:gd name="adj" fmla="val 6165"/>
            </a:avLst>
          </a:prstGeom>
          <a:noFill/>
          <a:ln w="4763">
            <a:solidFill>
              <a:srgbClr val="D3C5B6"/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 3"/>
          <p:cNvSpPr/>
          <p:nvPr/>
        </p:nvSpPr>
        <p:spPr>
          <a:xfrm>
            <a:off x="4014936" y="3978325"/>
            <a:ext cx="3590776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D3C5B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ANDREI SHVALEV · MATĚJ VLČEK · VÍTEK · DAN DEVATÝ </a:t>
            </a:r>
            <a:endParaRPr lang="en-US" sz="85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DE876C5-12A9-AF40-7AF3-B0E5BA29A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6330" y="4738812"/>
            <a:ext cx="1187669" cy="404687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756A60C1-9780-8DAF-59AC-F142F5119A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407" r="24599"/>
          <a:stretch>
            <a:fillRect/>
          </a:stretch>
        </p:blipFill>
        <p:spPr>
          <a:xfrm>
            <a:off x="-272866" y="-41052"/>
            <a:ext cx="3830604" cy="52256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5521449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SWOT Matice – Mia Industries s.r.o.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74489" y="2653308"/>
            <a:ext cx="3759622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Strategický nadhled a připravenost na vnější rizika trhu. Mia kombinuje jedinečnou jazykovou lokalizaci s udržitelným byznys modelem.</a:t>
            </a:r>
            <a:endParaRPr lang="en-US" sz="8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503" y="935906"/>
            <a:ext cx="3759622" cy="375962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5B39AAB-7DCB-BAA4-3297-F25EFAEB4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30" y="4738812"/>
            <a:ext cx="1187669" cy="40468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88379" y="609377"/>
            <a:ext cx="4738241" cy="8721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Jazyková bariéra a složitost chytré domácnosti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488379" y="1687562"/>
            <a:ext cx="2300436" cy="1686744"/>
          </a:xfrm>
          <a:prstGeom prst="roundRect">
            <a:avLst>
              <a:gd name="adj" fmla="val 1241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5" name="Text 2"/>
          <p:cNvSpPr/>
          <p:nvPr/>
        </p:nvSpPr>
        <p:spPr>
          <a:xfrm>
            <a:off x="627906" y="1827088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Ignorance češtiny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27906" y="2127498"/>
            <a:ext cx="2021384" cy="11072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Globální giganti (Apple, Google, Amazon) dlouhodobě opomíjejí plnohodnotnou integraci českého jazyka do svých asistentů.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2926184" y="1687562"/>
            <a:ext cx="2300436" cy="1686744"/>
          </a:xfrm>
          <a:prstGeom prst="roundRect">
            <a:avLst>
              <a:gd name="adj" fmla="val 1241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8" name="Text 5"/>
          <p:cNvSpPr/>
          <p:nvPr/>
        </p:nvSpPr>
        <p:spPr>
          <a:xfrm>
            <a:off x="3065711" y="1827088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Technická bariéra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065711" y="2127498"/>
            <a:ext cx="2021384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Netechničtí uživatelé narážejí na složité nastavování, párování a správu smart-home prvků.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88379" y="3511674"/>
            <a:ext cx="4738241" cy="1022375"/>
          </a:xfrm>
          <a:prstGeom prst="roundRect">
            <a:avLst>
              <a:gd name="adj" fmla="val 2047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1" name="Text 8"/>
          <p:cNvSpPr/>
          <p:nvPr/>
        </p:nvSpPr>
        <p:spPr>
          <a:xfrm>
            <a:off x="627906" y="3651200"/>
            <a:ext cx="17443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Ztráta soukromí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27906" y="3951610"/>
            <a:ext cx="4459188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Masová plastová konkurence odesílá citlivá hlasová data na cizí cloudové servery v zahraničí.</a:t>
            </a:r>
            <a:endParaRPr lang="en-US" sz="1050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81044AD7-8737-ABC5-8C6A-4E0F5A9C9D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029"/>
          <a:stretch>
            <a:fillRect/>
          </a:stretch>
        </p:blipFill>
        <p:spPr>
          <a:xfrm>
            <a:off x="5917324" y="1"/>
            <a:ext cx="3226676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0182" y="332780"/>
            <a:ext cx="6214467" cy="325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Mia: Český hlas, absolutní soukromí a design</a:t>
            </a:r>
            <a:endParaRPr lang="en-US" sz="20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4967" y="858738"/>
            <a:ext cx="2363465" cy="90919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980509" y="977131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Plná lokalizace</a:t>
            </a:r>
            <a:endParaRPr lang="en-US" sz="1000" dirty="0"/>
          </a:p>
        </p:txBody>
      </p:sp>
      <p:sp>
        <p:nvSpPr>
          <p:cNvPr id="6" name="Text 2"/>
          <p:cNvSpPr/>
          <p:nvPr/>
        </p:nvSpPr>
        <p:spPr>
          <a:xfrm>
            <a:off x="5980509" y="1216223"/>
            <a:ext cx="2069529" cy="4333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Zařízení mluví a plně rozumí přirozené češtině díky napojení na pokročilý LLM cloudový model.</a:t>
            </a:r>
            <a:endParaRPr lang="en-US" sz="8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4967" y="1844353"/>
            <a:ext cx="2363465" cy="90919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980509" y="1962745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Plug &amp; Play</a:t>
            </a:r>
            <a:endParaRPr lang="en-US" sz="1000" dirty="0"/>
          </a:p>
        </p:txBody>
      </p:sp>
      <p:sp>
        <p:nvSpPr>
          <p:cNvPr id="9" name="Text 4"/>
          <p:cNvSpPr/>
          <p:nvPr/>
        </p:nvSpPr>
        <p:spPr>
          <a:xfrm>
            <a:off x="5980509" y="2201838"/>
            <a:ext cx="2069529" cy="4333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Koncept „Out of the Box" – netechnický uživatel zvládne prvotní nastavení přes telefon do několika minut.</a:t>
            </a:r>
            <a:endParaRPr lang="en-US" sz="8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4967" y="2829967"/>
            <a:ext cx="2363465" cy="90919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980509" y="2948360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Lokální bezpečnost</a:t>
            </a:r>
            <a:endParaRPr lang="en-US" sz="1000" dirty="0"/>
          </a:p>
        </p:txBody>
      </p:sp>
      <p:sp>
        <p:nvSpPr>
          <p:cNvPr id="12" name="Text 6"/>
          <p:cNvSpPr/>
          <p:nvPr/>
        </p:nvSpPr>
        <p:spPr>
          <a:xfrm>
            <a:off x="5980509" y="3187452"/>
            <a:ext cx="2069529" cy="4333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Vyhodnocování běžných povelů a routování probíhá lokálně uvnitř domácí Wi-Fi sítě s latencí pod 1 sekundu.</a:t>
            </a:r>
            <a:endParaRPr lang="en-US" sz="8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4967" y="3815581"/>
            <a:ext cx="2363465" cy="90919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980509" y="3933974"/>
            <a:ext cx="1301353" cy="162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Prémiové šasi</a:t>
            </a:r>
            <a:endParaRPr lang="en-US" sz="1000" dirty="0"/>
          </a:p>
        </p:txBody>
      </p:sp>
      <p:sp>
        <p:nvSpPr>
          <p:cNvPr id="15" name="Text 8"/>
          <p:cNvSpPr/>
          <p:nvPr/>
        </p:nvSpPr>
        <p:spPr>
          <a:xfrm>
            <a:off x="5980509" y="4173066"/>
            <a:ext cx="2069529" cy="4333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8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Odklon od plastu k udržitelnému, ručně frézovanému custom dřevu od lokálního truhláře.</a:t>
            </a:r>
            <a:endParaRPr lang="en-US" sz="800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4EC87647-3EFC-40A6-A269-5F09877C4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30" y="4738812"/>
            <a:ext cx="1187669" cy="404687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FE2B6E10-DF50-96B0-9E10-02CE942CCF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475" y="1378910"/>
            <a:ext cx="4925773" cy="274926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9610" y="362545"/>
            <a:ext cx="6546131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První zapojení a automatické párování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449610" y="996851"/>
            <a:ext cx="8694390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Zařízení je navrženo tak, aby první nastavení zvládl každý uživatel – bez technických znalostí, bez manuálu.</a:t>
            </a:r>
            <a:endParaRPr lang="en-US" sz="10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242" y="1323752"/>
            <a:ext cx="6411516" cy="293429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75543" y="3445306"/>
            <a:ext cx="1203696" cy="463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Plná aktivace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4758556" y="3445306"/>
            <a:ext cx="1203696" cy="463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Detekce v HA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3249814" y="3445306"/>
            <a:ext cx="1203696" cy="463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Wi‑Fi AP režim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1708094" y="3445306"/>
            <a:ext cx="1203696" cy="4637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Fyzické zapojení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449610" y="4389016"/>
            <a:ext cx="8244780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Po restartu integrovaný Home Assistant okamžitě zmapuje lokální síť a detekuje zařízení jako Google Cast, Apple HomeKit bridge či Amazon Echo. Uživatel obdrží přehled detekovaných entit přímo na telefon.</a:t>
            </a:r>
            <a:endParaRPr lang="en-US" sz="100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24FEB16-5B42-5E91-6F30-6DD4BB931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30" y="4738812"/>
            <a:ext cx="1187669" cy="40468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4132" y="367233"/>
            <a:ext cx="6353994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Výrobní rozpočet zařízení – Mia Home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34132" y="971848"/>
            <a:ext cx="8275737" cy="3310235"/>
          </a:xfrm>
          <a:prstGeom prst="roundRect">
            <a:avLst>
              <a:gd name="adj" fmla="val 56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cs-CZ"/>
          </a:p>
        </p:txBody>
      </p:sp>
      <p:sp>
        <p:nvSpPr>
          <p:cNvPr id="4" name="Text 2"/>
          <p:cNvSpPr/>
          <p:nvPr/>
        </p:nvSpPr>
        <p:spPr>
          <a:xfrm>
            <a:off x="562942" y="1046485"/>
            <a:ext cx="5168950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Komponenta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522640" y="1046485"/>
            <a:ext cx="3515692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Cena (Kč)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62942" y="1377032"/>
            <a:ext cx="5168950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Raspberry Pi 3 Model B+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522640" y="1377032"/>
            <a:ext cx="3515692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900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62942" y="1707579"/>
            <a:ext cx="5168950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32 GB MicroSD karta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522640" y="1707579"/>
            <a:ext cx="3515692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250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62942" y="2038127"/>
            <a:ext cx="5168950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USB Mini mikrofon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522640" y="2038127"/>
            <a:ext cx="3515692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200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62942" y="2368674"/>
            <a:ext cx="5168950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5 W širokopásmový reproduktor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5522640" y="2368674"/>
            <a:ext cx="3515692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150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62942" y="2699221"/>
            <a:ext cx="5168950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Audio zesilovač PAM8403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522640" y="2699221"/>
            <a:ext cx="3515692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50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62942" y="3029769"/>
            <a:ext cx="5168950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LED Matrix displej MAX7219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5522640" y="3029769"/>
            <a:ext cx="3515692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250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562942" y="3360316"/>
            <a:ext cx="5168950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Mechanická tlačítka + Mute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522640" y="3360316"/>
            <a:ext cx="3515692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100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62942" y="3690863"/>
            <a:ext cx="5168950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Custom dřevěná krabička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522640" y="3690863"/>
            <a:ext cx="3515692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500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562942" y="4021410"/>
            <a:ext cx="5168950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Celkový BOM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522640" y="4021410"/>
            <a:ext cx="3515692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2 400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34132" y="4404122"/>
            <a:ext cx="8275737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Celkový jednicový materiálový náklad činí </a:t>
            </a:r>
            <a:r>
              <a:rPr lang="en-US" sz="95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2 400 Kč</a:t>
            </a: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včetně spojovacího materiálu a zdroje. Zajištěna plná tuzemská záruka prostřednictvím RPiShop a LáskaKit.</a:t>
            </a:r>
            <a:endParaRPr lang="en-US" sz="950" dirty="0"/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626831EF-F07D-EC11-4F5E-64E397BD0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6330" y="4738812"/>
            <a:ext cx="1187669" cy="40468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6404744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Optimalizace tokenů a lokální architektura</a:t>
            </a:r>
            <a:endParaRPr lang="en-US" sz="2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89" y="935906"/>
            <a:ext cx="3759622" cy="375962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14503" y="1843385"/>
            <a:ext cx="186928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Mozek v cloudu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4714503" y="2109862"/>
            <a:ext cx="3759622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Anthropic Claude 3 Haiku + OpenAI Whisper pro přepis řeči. Vstup: </a:t>
            </a:r>
            <a:r>
              <a:rPr lang="en-US" sz="85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5,75 Kč/mil. tokenů</a:t>
            </a: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výstup: </a:t>
            </a:r>
            <a:r>
              <a:rPr lang="en-US" sz="85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28,75 Kč/mil. tokenů</a:t>
            </a: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4714503" y="2524571"/>
            <a:ext cx="186928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Lokální Cache entit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714503" y="2791048"/>
            <a:ext cx="3759622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Mia si v RAM drží indexovou tabulku zařízení. Snížení vstupních tokenů z 1 200 na 400 šetří </a:t>
            </a:r>
            <a:r>
              <a:rPr lang="en-US" sz="85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30 % nákladů</a:t>
            </a: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na dotaz.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4714503" y="3205758"/>
            <a:ext cx="2119238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Přímé lokální routování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4714503" y="3472235"/>
            <a:ext cx="3759622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Cloud vrátí strukturovaný JSON, lokální Python backend okamžitě spíná služby přímo v domácnosti – bez putování přes centrální servery.</a:t>
            </a:r>
            <a:endParaRPr lang="en-US" sz="85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148749B-D306-D2CC-540B-9EFED0EF2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30" y="4738812"/>
            <a:ext cx="1187669" cy="40468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52364"/>
            <a:ext cx="6114157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Cenotvorba a maržová struktura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778868"/>
            <a:ext cx="8151763" cy="1440582"/>
          </a:xfrm>
          <a:prstGeom prst="roundRect">
            <a:avLst>
              <a:gd name="adj" fmla="val 1476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4" name="Shape 2"/>
          <p:cNvSpPr/>
          <p:nvPr/>
        </p:nvSpPr>
        <p:spPr>
          <a:xfrm>
            <a:off x="496119" y="1778868"/>
            <a:ext cx="4075881" cy="1440582"/>
          </a:xfrm>
          <a:prstGeom prst="rect">
            <a:avLst/>
          </a:prstGeom>
          <a:solidFill>
            <a:srgbClr val="EEE8DD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5" name="Text 3"/>
          <p:cNvSpPr/>
          <p:nvPr/>
        </p:nvSpPr>
        <p:spPr>
          <a:xfrm>
            <a:off x="637877" y="1920627"/>
            <a:ext cx="189502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Mia Home – Základní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637877" y="2227138"/>
            <a:ext cx="3792364" cy="8505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Variabilní náklady: </a:t>
            </a:r>
            <a:r>
              <a:rPr lang="en-US" sz="11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2 750 Kč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Prodejní cena: </a:t>
            </a:r>
            <a:r>
              <a:rPr lang="en-US" sz="11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3 490 Kč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Hrubá marže: </a:t>
            </a:r>
            <a:r>
              <a:rPr lang="en-US" sz="11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740 Kč / kus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0" y="1778868"/>
            <a:ext cx="4075881" cy="1440582"/>
          </a:xfrm>
          <a:prstGeom prst="rect">
            <a:avLst/>
          </a:prstGeom>
          <a:solidFill>
            <a:srgbClr val="EEE8DD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8" name="Shape 6"/>
          <p:cNvSpPr/>
          <p:nvPr/>
        </p:nvSpPr>
        <p:spPr>
          <a:xfrm>
            <a:off x="4572000" y="1778868"/>
            <a:ext cx="19050" cy="1440582"/>
          </a:xfrm>
          <a:prstGeom prst="roundRect">
            <a:avLst>
              <a:gd name="adj" fmla="val 111628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9" name="Text 7"/>
          <p:cNvSpPr/>
          <p:nvPr/>
        </p:nvSpPr>
        <p:spPr>
          <a:xfrm>
            <a:off x="4713759" y="192062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Mia Pro – Prémiový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713759" y="2227138"/>
            <a:ext cx="3792364" cy="8505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Variabilní náklady: </a:t>
            </a:r>
            <a:r>
              <a:rPr lang="en-US" sz="11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3 750 Kč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Prodejní cena: </a:t>
            </a:r>
            <a:r>
              <a:rPr lang="en-US" sz="11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4 990 Kč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Hrubá marže: </a:t>
            </a:r>
            <a:r>
              <a:rPr lang="en-US" sz="11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1 240 Kč / kus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96119" y="3378919"/>
            <a:ext cx="8151763" cy="552748"/>
          </a:xfrm>
          <a:prstGeom prst="roundRect">
            <a:avLst>
              <a:gd name="adj" fmla="val 3847"/>
            </a:avLst>
          </a:prstGeom>
          <a:solidFill>
            <a:srgbClr val="E2D9CF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3579688"/>
            <a:ext cx="177180" cy="141759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956816" y="3541886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Fixní náklady firmy: </a:t>
            </a:r>
            <a:r>
              <a:rPr lang="en-US" sz="1100" b="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212 000 Kč/měsíc</a:t>
            </a:r>
            <a:r>
              <a:rPr lang="en-US" sz="11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(210 000 Kč mzdy 5členného týmu + 2 000 Kč odpisy majetku).</a:t>
            </a:r>
            <a:endParaRPr lang="en-US" sz="1100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EE0EFAD1-C859-52D3-5B23-6D0AFD263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30" y="4738812"/>
            <a:ext cx="1187669" cy="40468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2901" y="397743"/>
            <a:ext cx="4769197" cy="844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Opakující se příjmy jako pilíř stability</a:t>
            </a:r>
            <a:endParaRPr lang="en-US" sz="2650" dirty="0"/>
          </a:p>
        </p:txBody>
      </p:sp>
      <p:sp>
        <p:nvSpPr>
          <p:cNvPr id="4" name="Text 1"/>
          <p:cNvSpPr/>
          <p:nvPr/>
        </p:nvSpPr>
        <p:spPr>
          <a:xfrm>
            <a:off x="472901" y="1435522"/>
            <a:ext cx="4769197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Finanční udržitelnost nestojí pouze na prodeji hardwaru, ale na měsíčním předplatném – počítáno na průměrných 3 000 dotazů/uživatele za měsíc.</a:t>
            </a:r>
            <a:endParaRPr lang="en-US" sz="10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901" y="2002631"/>
            <a:ext cx="4769197" cy="130715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60871" y="2529557"/>
            <a:ext cx="202629" cy="2533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1</a:t>
            </a:r>
            <a:endParaRPr lang="en-US" sz="1550" dirty="0"/>
          </a:p>
        </p:txBody>
      </p:sp>
      <p:sp>
        <p:nvSpPr>
          <p:cNvPr id="7" name="Text 3"/>
          <p:cNvSpPr/>
          <p:nvPr/>
        </p:nvSpPr>
        <p:spPr>
          <a:xfrm>
            <a:off x="1161157" y="2156743"/>
            <a:ext cx="2066553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Mia Core – 199 Kč/měsíc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1161157" y="2445097"/>
            <a:ext cx="3926830" cy="7105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Čistě smart-home provoz (LLM API + Whisper: 138,60 Kč, VPS server: 15 Kč).</a:t>
            </a:r>
            <a:endParaRPr lang="en-US" sz="105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Čistý zisk z 1 klienta: +45,40 Kč/měsíc</a:t>
            </a:r>
            <a:endParaRPr lang="en-US" sz="10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901" y="3438525"/>
            <a:ext cx="4769197" cy="130715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60871" y="3965451"/>
            <a:ext cx="202629" cy="2533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2</a:t>
            </a:r>
            <a:endParaRPr lang="en-US" sz="1550" dirty="0"/>
          </a:p>
        </p:txBody>
      </p:sp>
      <p:sp>
        <p:nvSpPr>
          <p:cNvPr id="11" name="Text 6"/>
          <p:cNvSpPr/>
          <p:nvPr/>
        </p:nvSpPr>
        <p:spPr>
          <a:xfrm>
            <a:off x="1161157" y="3592637"/>
            <a:ext cx="2477765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Mia Premium – 399 Kč/měsíc</a:t>
            </a:r>
            <a:endParaRPr lang="en-US" sz="1300" dirty="0"/>
          </a:p>
        </p:txBody>
      </p:sp>
      <p:sp>
        <p:nvSpPr>
          <p:cNvPr id="12" name="Text 7"/>
          <p:cNvSpPr/>
          <p:nvPr/>
        </p:nvSpPr>
        <p:spPr>
          <a:xfrm>
            <a:off x="1161157" y="3880991"/>
            <a:ext cx="3926830" cy="7105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Smíšený provoz včetně dopravy (Google Directions/IDOS), počasí (Open-Meteo) a WhatsApp brány.</a:t>
            </a:r>
            <a:endParaRPr lang="en-US" sz="105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Čistý zisk z 1 klienta: +168,20 Kč/měsíc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79772"/>
            <a:ext cx="6214914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Cesta k trvalé ziskovosti startupu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94830"/>
            <a:ext cx="3902943" cy="28093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49701" y="1477119"/>
            <a:ext cx="230839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Konzervativní scénář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749701" y="1840334"/>
            <a:ext cx="390294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Start na 50 ks, růst +50 ks meziměsíčně. Bod zvratu v </a:t>
            </a:r>
            <a:r>
              <a:rPr lang="en-US" sz="11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5. měsíci</a:t>
            </a: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– odbyt 250 ks + 750 předplatitelů generuje </a:t>
            </a:r>
            <a:r>
              <a:rPr lang="en-US" sz="11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219 050 Kč</a:t>
            </a: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a bezpečně pokrývá fixní náklady.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4749701" y="2662535"/>
            <a:ext cx="243505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Strategická alternativa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749701" y="3025750"/>
            <a:ext cx="390294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Zmrazení mezd na první 3 měsíce (vnitřní dluh 630 000 Kč). Při stabilizaci na 300 ks/měsíc od 4. měsíce se dluh smaže za </a:t>
            </a:r>
            <a:r>
              <a:rPr lang="en-US" sz="1100" b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3,5 měsíce</a:t>
            </a: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Projekt je ziskový mezi 6. a 7. měsícem.</a:t>
            </a:r>
            <a:endParaRPr lang="en-US" sz="11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D32673A-6884-A157-B4D6-5D9D406B1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30" y="4738812"/>
            <a:ext cx="1187669" cy="40468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737</Words>
  <Application>Microsoft Macintosh PowerPoint</Application>
  <PresentationFormat>Předvádění na obrazovce (16:9)</PresentationFormat>
  <Paragraphs>93</Paragraphs>
  <Slides>10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Gelasio SemiBold</vt:lpstr>
      <vt:lpstr>Arial</vt:lpstr>
      <vt:lpstr>Gelasio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Andrei Shvalev</cp:lastModifiedBy>
  <cp:revision>2</cp:revision>
  <dcterms:created xsi:type="dcterms:W3CDTF">2026-06-11T14:20:58Z</dcterms:created>
  <dcterms:modified xsi:type="dcterms:W3CDTF">2026-06-11T14:54:38Z</dcterms:modified>
</cp:coreProperties>
</file>